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9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dc5e83433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dc5e83433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dd0e45ab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dd0e45ab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dd0e45ab3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dd0e45ab3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dd0e45ab3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dd0e45ab3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dc5e83433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dc5e83433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dc5e834338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dc5e834338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dc5e834338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dc5e834338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dc5e83433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dc5e83433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025825" y="432225"/>
            <a:ext cx="70539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/>
              <a:t>Object of study: present 3 public policies that governments should apply to ensure that rural youth can navigate the Internet safely, that they know how to identify a cyber attack and among other things.</a:t>
            </a:r>
            <a:endParaRPr b="1"/>
          </a:p>
        </p:txBody>
      </p:sp>
      <p:sp>
        <p:nvSpPr>
          <p:cNvPr id="55" name="Google Shape;55;p13"/>
          <p:cNvSpPr txBox="1"/>
          <p:nvPr/>
        </p:nvSpPr>
        <p:spPr>
          <a:xfrm>
            <a:off x="1898900" y="1263525"/>
            <a:ext cx="5152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Author: Milagro Suira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Law student and youth envoy of the International Telecommunications Union in the Americas.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3475" y="2260550"/>
            <a:ext cx="5101120" cy="238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750" y="249150"/>
            <a:ext cx="8595876" cy="416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3635100" y="255900"/>
            <a:ext cx="187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Data to consider.</a:t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600" y="893925"/>
            <a:ext cx="2037150" cy="280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6513" y="2313925"/>
            <a:ext cx="3088538" cy="241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4700" y="796825"/>
            <a:ext cx="3514126" cy="13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8826" y="998313"/>
            <a:ext cx="2620374" cy="314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3414800" y="1618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what's happening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3400" y="1125675"/>
            <a:ext cx="3125450" cy="341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7800" y="1410700"/>
            <a:ext cx="3770175" cy="8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7800" y="2690505"/>
            <a:ext cx="3770175" cy="1106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/>
        </p:nvSpPr>
        <p:spPr>
          <a:xfrm>
            <a:off x="2811425" y="272050"/>
            <a:ext cx="353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What does public policy say?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258" y="672250"/>
            <a:ext cx="2890439" cy="41536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706CA7A-AC5A-8C5F-464E-8A87C5BAA0EA}"/>
              </a:ext>
            </a:extLst>
          </p:cNvPr>
          <p:cNvSpPr txBox="1"/>
          <p:nvPr/>
        </p:nvSpPr>
        <p:spPr>
          <a:xfrm>
            <a:off x="1073888" y="272050"/>
            <a:ext cx="1737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Panama</a:t>
            </a:r>
            <a:endParaRPr lang="es-PA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360FF5-58DF-3064-B2BA-072FC0FFD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041" y="1848516"/>
            <a:ext cx="1716049" cy="242630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6C91A6-07E1-5625-32EF-C5D4BDC01F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167" y="1848516"/>
            <a:ext cx="2363373" cy="230428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D10D4D5-0EB9-BD65-F0CA-9A4F80FFF7D4}"/>
              </a:ext>
            </a:extLst>
          </p:cNvPr>
          <p:cNvSpPr txBox="1"/>
          <p:nvPr/>
        </p:nvSpPr>
        <p:spPr>
          <a:xfrm>
            <a:off x="5280660" y="1188720"/>
            <a:ext cx="2890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Others countries in the region</a:t>
            </a:r>
            <a:endParaRPr lang="es-P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1126950" y="367830"/>
            <a:ext cx="72330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 b="1" dirty="0" err="1"/>
              <a:t>Create</a:t>
            </a:r>
            <a:r>
              <a:rPr lang="es-419" sz="3500" b="1" dirty="0"/>
              <a:t> a digital </a:t>
            </a:r>
            <a:r>
              <a:rPr lang="es-419" sz="3500" b="1" dirty="0" err="1"/>
              <a:t>literacy</a:t>
            </a:r>
            <a:r>
              <a:rPr lang="es-419" sz="3500" b="1" dirty="0"/>
              <a:t> </a:t>
            </a:r>
            <a:r>
              <a:rPr lang="es-419" sz="3500" b="1" dirty="0" err="1"/>
              <a:t>program</a:t>
            </a:r>
            <a:r>
              <a:rPr lang="es-419" sz="3500" b="1" dirty="0"/>
              <a:t>.</a:t>
            </a:r>
            <a:endParaRPr sz="35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 b="1" dirty="0" err="1"/>
              <a:t>Public</a:t>
            </a:r>
            <a:r>
              <a:rPr lang="es-419" sz="3500" b="1" dirty="0"/>
              <a:t> </a:t>
            </a:r>
            <a:r>
              <a:rPr lang="es-419" sz="3500" b="1" dirty="0" err="1"/>
              <a:t>policy</a:t>
            </a:r>
            <a:r>
              <a:rPr lang="es-419" sz="3500" b="1" dirty="0"/>
              <a:t> 1</a:t>
            </a:r>
            <a:endParaRPr sz="3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2B06735-07CC-310A-01AA-1C3D02C7C45E}"/>
              </a:ext>
            </a:extLst>
          </p:cNvPr>
          <p:cNvSpPr txBox="1"/>
          <p:nvPr/>
        </p:nvSpPr>
        <p:spPr>
          <a:xfrm>
            <a:off x="1180695" y="1774442"/>
            <a:ext cx="71255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  <a:r>
              <a:rPr lang="en-US" sz="1800" dirty="0"/>
              <a:t>Using infrastructure that already exists, such as info plazas in Panamá.</a:t>
            </a:r>
          </a:p>
          <a:p>
            <a:endParaRPr lang="en-US" sz="1800" dirty="0"/>
          </a:p>
          <a:p>
            <a:r>
              <a:rPr lang="es-PA" sz="1800" dirty="0"/>
              <a:t>-</a:t>
            </a:r>
            <a:r>
              <a:rPr lang="es-PA" sz="1800" dirty="0" err="1"/>
              <a:t>With</a:t>
            </a:r>
            <a:r>
              <a:rPr lang="es-PA" sz="1800" dirty="0"/>
              <a:t> </a:t>
            </a:r>
            <a:r>
              <a:rPr lang="es-PA" sz="1800" dirty="0" err="1"/>
              <a:t>professionals</a:t>
            </a:r>
            <a:r>
              <a:rPr lang="es-PA" sz="1800" dirty="0"/>
              <a:t> </a:t>
            </a:r>
            <a:r>
              <a:rPr lang="es-PA" sz="1800" dirty="0" err="1"/>
              <a:t>who</a:t>
            </a:r>
            <a:r>
              <a:rPr lang="es-PA" sz="1800" dirty="0"/>
              <a:t> can come once a </a:t>
            </a:r>
            <a:r>
              <a:rPr lang="es-PA" sz="1800" dirty="0" err="1"/>
              <a:t>month</a:t>
            </a:r>
            <a:r>
              <a:rPr lang="es-PA" sz="1800" dirty="0"/>
              <a:t> </a:t>
            </a:r>
            <a:r>
              <a:rPr lang="es-PA" sz="1800" dirty="0" err="1"/>
              <a:t>to</a:t>
            </a:r>
            <a:r>
              <a:rPr lang="es-PA" sz="1800" dirty="0"/>
              <a:t> </a:t>
            </a:r>
            <a:r>
              <a:rPr lang="es-PA" sz="1800" dirty="0" err="1"/>
              <a:t>give</a:t>
            </a:r>
            <a:r>
              <a:rPr lang="es-PA" sz="1800" dirty="0"/>
              <a:t> a </a:t>
            </a:r>
            <a:r>
              <a:rPr lang="es-PA" sz="1800" dirty="0" err="1"/>
              <a:t>different</a:t>
            </a:r>
            <a:r>
              <a:rPr lang="es-PA" sz="1800" dirty="0"/>
              <a:t> workshop </a:t>
            </a:r>
            <a:r>
              <a:rPr lang="es-PA" sz="1800" dirty="0" err="1"/>
              <a:t>or</a:t>
            </a:r>
            <a:r>
              <a:rPr lang="es-PA" sz="1800" dirty="0"/>
              <a:t> </a:t>
            </a:r>
            <a:r>
              <a:rPr lang="es-PA" sz="1800" dirty="0" err="1"/>
              <a:t>activity</a:t>
            </a:r>
            <a:r>
              <a:rPr lang="es-PA" sz="1800" dirty="0"/>
              <a:t>.</a:t>
            </a:r>
          </a:p>
          <a:p>
            <a:endParaRPr lang="es-PA" sz="1800" dirty="0"/>
          </a:p>
          <a:p>
            <a:r>
              <a:rPr lang="es-PA" sz="1800" dirty="0"/>
              <a:t>- </a:t>
            </a:r>
            <a:r>
              <a:rPr lang="es-PA" sz="1800" dirty="0" err="1"/>
              <a:t>Implementation</a:t>
            </a:r>
            <a:r>
              <a:rPr lang="es-PA" sz="1800" dirty="0"/>
              <a:t> 2024-2029.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DD169E-4825-7142-5A1C-D3F45C3A0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091" y="3129455"/>
            <a:ext cx="2242089" cy="18224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/>
        </p:nvSpPr>
        <p:spPr>
          <a:xfrm>
            <a:off x="1280170" y="213595"/>
            <a:ext cx="67440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 b="1" dirty="0" err="1">
                <a:solidFill>
                  <a:schemeClr val="dk1"/>
                </a:solidFill>
              </a:rPr>
              <a:t>Establish</a:t>
            </a:r>
            <a:r>
              <a:rPr lang="es-419" sz="3500" b="1" dirty="0">
                <a:solidFill>
                  <a:schemeClr val="dk1"/>
                </a:solidFill>
              </a:rPr>
              <a:t> a </a:t>
            </a:r>
            <a:r>
              <a:rPr lang="es-419" sz="3500" b="1" dirty="0" err="1">
                <a:solidFill>
                  <a:schemeClr val="dk1"/>
                </a:solidFill>
              </a:rPr>
              <a:t>cyber</a:t>
            </a:r>
            <a:r>
              <a:rPr lang="es-419" sz="3500" b="1" dirty="0">
                <a:solidFill>
                  <a:schemeClr val="dk1"/>
                </a:solidFill>
              </a:rPr>
              <a:t> </a:t>
            </a:r>
            <a:r>
              <a:rPr lang="es-419" sz="3500" b="1" dirty="0" err="1">
                <a:solidFill>
                  <a:schemeClr val="dk1"/>
                </a:solidFill>
              </a:rPr>
              <a:t>incident</a:t>
            </a:r>
            <a:r>
              <a:rPr lang="es-419" sz="3500" b="1" dirty="0">
                <a:solidFill>
                  <a:schemeClr val="dk1"/>
                </a:solidFill>
              </a:rPr>
              <a:t> response center:</a:t>
            </a:r>
            <a:endParaRPr sz="35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 b="1" dirty="0" err="1">
                <a:solidFill>
                  <a:schemeClr val="dk1"/>
                </a:solidFill>
              </a:rPr>
              <a:t>Public</a:t>
            </a:r>
            <a:r>
              <a:rPr lang="es-419" sz="3500" b="1" dirty="0">
                <a:solidFill>
                  <a:schemeClr val="dk1"/>
                </a:solidFill>
              </a:rPr>
              <a:t> </a:t>
            </a:r>
            <a:r>
              <a:rPr lang="es-419" sz="3500" b="1" dirty="0" err="1">
                <a:solidFill>
                  <a:schemeClr val="dk1"/>
                </a:solidFill>
              </a:rPr>
              <a:t>policy</a:t>
            </a:r>
            <a:r>
              <a:rPr lang="es-419" sz="3500" b="1" dirty="0">
                <a:solidFill>
                  <a:schemeClr val="dk1"/>
                </a:solidFill>
              </a:rPr>
              <a:t> 2</a:t>
            </a:r>
            <a:endParaRPr sz="3500" dirty="0">
              <a:solidFill>
                <a:schemeClr val="dk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0F3A30B-6EEB-A35F-B473-1FF7879A7E19}"/>
              </a:ext>
            </a:extLst>
          </p:cNvPr>
          <p:cNvSpPr txBox="1"/>
          <p:nvPr/>
        </p:nvSpPr>
        <p:spPr>
          <a:xfrm>
            <a:off x="1600200" y="2240280"/>
            <a:ext cx="64239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  <a:r>
              <a:rPr lang="en-US" sz="1800" dirty="0"/>
              <a:t>Where complaints can be processed.</a:t>
            </a:r>
          </a:p>
          <a:p>
            <a:endParaRPr lang="en-US" sz="1800" dirty="0"/>
          </a:p>
          <a:p>
            <a:r>
              <a:rPr lang="es-PA" sz="1800" dirty="0"/>
              <a:t>-</a:t>
            </a:r>
            <a:r>
              <a:rPr lang="es-PA" sz="1800" dirty="0" err="1"/>
              <a:t>Using</a:t>
            </a:r>
            <a:r>
              <a:rPr lang="es-PA" sz="1800" dirty="0"/>
              <a:t> </a:t>
            </a:r>
            <a:r>
              <a:rPr lang="es-PA" sz="1800" dirty="0" err="1"/>
              <a:t>existing</a:t>
            </a:r>
            <a:r>
              <a:rPr lang="es-PA" sz="1800" dirty="0"/>
              <a:t> </a:t>
            </a:r>
            <a:r>
              <a:rPr lang="es-PA" sz="1800" dirty="0" err="1"/>
              <a:t>infrastructure</a:t>
            </a:r>
            <a:r>
              <a:rPr lang="es-PA" sz="1800" dirty="0"/>
              <a:t>. </a:t>
            </a:r>
          </a:p>
          <a:p>
            <a:pPr marL="285750" indent="-285750">
              <a:buFontTx/>
              <a:buChar char="-"/>
            </a:pPr>
            <a:endParaRPr lang="es-PA" sz="1800" dirty="0"/>
          </a:p>
          <a:p>
            <a:r>
              <a:rPr lang="es-PA" sz="1800" dirty="0"/>
              <a:t>- </a:t>
            </a:r>
            <a:r>
              <a:rPr lang="es-PA" sz="1800" dirty="0" err="1"/>
              <a:t>With</a:t>
            </a:r>
            <a:r>
              <a:rPr lang="es-PA" sz="1800" dirty="0"/>
              <a:t> </a:t>
            </a:r>
            <a:r>
              <a:rPr lang="es-PA" sz="1800" dirty="0" err="1"/>
              <a:t>professionals</a:t>
            </a:r>
            <a:r>
              <a:rPr lang="es-PA" sz="1800" dirty="0"/>
              <a:t> </a:t>
            </a:r>
            <a:r>
              <a:rPr lang="es-PA" sz="1800" dirty="0" err="1"/>
              <a:t>trained</a:t>
            </a:r>
            <a:r>
              <a:rPr lang="es-PA" sz="1800" dirty="0"/>
              <a:t> </a:t>
            </a:r>
            <a:r>
              <a:rPr lang="es-PA" sz="1800" dirty="0" err="1"/>
              <a:t>to</a:t>
            </a:r>
            <a:r>
              <a:rPr lang="es-PA" sz="1800" dirty="0"/>
              <a:t> guide Young </a:t>
            </a:r>
            <a:r>
              <a:rPr lang="es-PA" sz="1800" dirty="0" err="1"/>
              <a:t>people</a:t>
            </a:r>
            <a:r>
              <a:rPr lang="es-PA" sz="1800" dirty="0"/>
              <a:t>. 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/>
        </p:nvSpPr>
        <p:spPr>
          <a:xfrm>
            <a:off x="1672350" y="283670"/>
            <a:ext cx="57993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 b="1" dirty="0" err="1">
                <a:solidFill>
                  <a:schemeClr val="dk1"/>
                </a:solidFill>
              </a:rPr>
              <a:t>Establish</a:t>
            </a:r>
            <a:r>
              <a:rPr lang="es-419" sz="3500" b="1" dirty="0">
                <a:solidFill>
                  <a:schemeClr val="dk1"/>
                </a:solidFill>
              </a:rPr>
              <a:t> a </a:t>
            </a:r>
            <a:r>
              <a:rPr lang="es-419" sz="3500" b="1" dirty="0" err="1">
                <a:solidFill>
                  <a:schemeClr val="dk1"/>
                </a:solidFill>
              </a:rPr>
              <a:t>telephone</a:t>
            </a:r>
            <a:r>
              <a:rPr lang="es-419" sz="3500" b="1" dirty="0">
                <a:solidFill>
                  <a:schemeClr val="dk1"/>
                </a:solidFill>
              </a:rPr>
              <a:t> </a:t>
            </a:r>
            <a:r>
              <a:rPr lang="es-419" sz="3500" b="1" dirty="0" err="1">
                <a:solidFill>
                  <a:schemeClr val="dk1"/>
                </a:solidFill>
              </a:rPr>
              <a:t>helpline</a:t>
            </a:r>
            <a:endParaRPr sz="35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 b="1" dirty="0">
                <a:solidFill>
                  <a:schemeClr val="dk1"/>
                </a:solidFill>
              </a:rPr>
              <a:t> </a:t>
            </a:r>
            <a:r>
              <a:rPr lang="es-419" sz="3500" b="1" dirty="0" err="1">
                <a:solidFill>
                  <a:schemeClr val="dk1"/>
                </a:solidFill>
              </a:rPr>
              <a:t>Public</a:t>
            </a:r>
            <a:r>
              <a:rPr lang="es-419" sz="3500" b="1" dirty="0">
                <a:solidFill>
                  <a:schemeClr val="dk1"/>
                </a:solidFill>
              </a:rPr>
              <a:t> </a:t>
            </a:r>
            <a:r>
              <a:rPr lang="es-419" sz="3500" b="1" dirty="0" err="1">
                <a:solidFill>
                  <a:schemeClr val="dk1"/>
                </a:solidFill>
              </a:rPr>
              <a:t>policy</a:t>
            </a:r>
            <a:r>
              <a:rPr lang="es-419" sz="3500" b="1" dirty="0">
                <a:solidFill>
                  <a:schemeClr val="dk1"/>
                </a:solidFill>
              </a:rPr>
              <a:t> 3:</a:t>
            </a:r>
            <a:endParaRPr sz="3500" dirty="0">
              <a:solidFill>
                <a:schemeClr val="dk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3495AC9-A1F5-0A73-637C-3C41E2A28F72}"/>
              </a:ext>
            </a:extLst>
          </p:cNvPr>
          <p:cNvSpPr txBox="1"/>
          <p:nvPr/>
        </p:nvSpPr>
        <p:spPr>
          <a:xfrm>
            <a:off x="1200150" y="2183130"/>
            <a:ext cx="72466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-Connected to the response center.</a:t>
            </a:r>
          </a:p>
          <a:p>
            <a:pPr marL="285750" indent="-285750">
              <a:buFontTx/>
              <a:buChar char="-"/>
            </a:pPr>
            <a:endParaRPr lang="en-US" sz="1800" dirty="0"/>
          </a:p>
          <a:p>
            <a:r>
              <a:rPr lang="en-US" sz="1800" dirty="0"/>
              <a:t>-Operating on a strategic schedule. </a:t>
            </a:r>
          </a:p>
          <a:p>
            <a:pPr marL="285750" indent="-285750">
              <a:buFontTx/>
              <a:buChar char="-"/>
            </a:pPr>
            <a:endParaRPr lang="en-US" sz="1800" dirty="0"/>
          </a:p>
          <a:p>
            <a:r>
              <a:rPr lang="en-US" sz="1800" dirty="0"/>
              <a:t>- To cover remote access areas. </a:t>
            </a:r>
            <a:endParaRPr lang="es-PA" sz="1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F8629F-FC20-94F9-70D0-8A1FD36B9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497" y="2183130"/>
            <a:ext cx="1840153" cy="22381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/>
        </p:nvSpPr>
        <p:spPr>
          <a:xfrm>
            <a:off x="660420" y="207840"/>
            <a:ext cx="7571700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The time to act is NOW!!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Rural youth MATTERS!!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DO WE COMMIT TO THEM?</a:t>
            </a:r>
            <a:endParaRPr sz="3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2D27D0-4BE1-CF0F-700B-3E9281333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20" y="2362246"/>
            <a:ext cx="2885440" cy="16230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5EB574A-6D3E-20AC-D0AF-BE575321B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860" y="2362247"/>
            <a:ext cx="2180570" cy="16354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E648378-C4F3-26D0-6BEC-ACEF9224B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6429" y="2362246"/>
            <a:ext cx="2164079" cy="162306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B272ABF-1342-314F-596C-D3C87A5AB271}"/>
              </a:ext>
            </a:extLst>
          </p:cNvPr>
          <p:cNvSpPr txBox="1"/>
          <p:nvPr/>
        </p:nvSpPr>
        <p:spPr>
          <a:xfrm>
            <a:off x="2966085" y="4331986"/>
            <a:ext cx="3211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@masj_2000 </a:t>
            </a:r>
            <a:endParaRPr lang="es-PA" sz="18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F8A2EB2-6539-E8C7-1FFA-CC7FB442FE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5860" y="4384292"/>
            <a:ext cx="264719" cy="2647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Office PowerPoint</Application>
  <PresentationFormat>Presentación en pantalla (16:9)</PresentationFormat>
  <Paragraphs>34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milagro suira</dc:creator>
  <cp:lastModifiedBy>suirajime@gmail.com</cp:lastModifiedBy>
  <cp:revision>1</cp:revision>
  <dcterms:modified xsi:type="dcterms:W3CDTF">2023-03-05T22:13:27Z</dcterms:modified>
</cp:coreProperties>
</file>